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71" r:id="rId14"/>
    <p:sldId id="267" r:id="rId15"/>
    <p:sldId id="272" r:id="rId16"/>
    <p:sldId id="273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449743389059077E-2"/>
          <c:y val="1.4102839895688063E-2"/>
          <c:w val="0.94912858809049283"/>
          <c:h val="0.88592984000448372"/>
        </c:manualLayout>
      </c:layout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cat>
            <c:numRef>
              <c:f>Foglio1!$A$2:$A$25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7">
                  <c:v>1997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7">
                  <c:v>2006</c:v>
                </c:pt>
                <c:pt idx="18">
                  <c:v>2007</c:v>
                </c:pt>
                <c:pt idx="20">
                  <c:v>2009</c:v>
                </c:pt>
                <c:pt idx="23">
                  <c:v>2012</c:v>
                </c:pt>
              </c:numCache>
            </c:numRef>
          </c:cat>
          <c:val>
            <c:numRef>
              <c:f>Foglio1!$B$2:$B$25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8</c:v>
                </c:pt>
                <c:pt idx="14">
                  <c:v>11</c:v>
                </c:pt>
                <c:pt idx="15">
                  <c:v>14</c:v>
                </c:pt>
                <c:pt idx="16">
                  <c:v>14</c:v>
                </c:pt>
                <c:pt idx="17">
                  <c:v>16</c:v>
                </c:pt>
                <c:pt idx="18">
                  <c:v>18</c:v>
                </c:pt>
                <c:pt idx="19">
                  <c:v>18</c:v>
                </c:pt>
                <c:pt idx="20">
                  <c:v>22</c:v>
                </c:pt>
                <c:pt idx="21">
                  <c:v>22</c:v>
                </c:pt>
                <c:pt idx="22">
                  <c:v>22</c:v>
                </c:pt>
                <c:pt idx="23">
                  <c:v>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253632"/>
        <c:axId val="78701312"/>
      </c:lineChart>
      <c:catAx>
        <c:axId val="7725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78701312"/>
        <c:crosses val="autoZero"/>
        <c:auto val="1"/>
        <c:lblAlgn val="ctr"/>
        <c:lblOffset val="100"/>
        <c:noMultiLvlLbl val="0"/>
      </c:catAx>
      <c:valAx>
        <c:axId val="787013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7253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1"/>
                <c:pt idx="0">
                  <c:v>In tutte le scuole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In 10 scuole svolta settimanalmente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1"/>
                <c:pt idx="0">
                  <c:v>In tutte le scuole</c:v>
                </c:pt>
              </c:strCache>
            </c:strRef>
          </c:cat>
          <c:val>
            <c:numRef>
              <c:f>Foglio1!$C$2:$C$3</c:f>
              <c:numCache>
                <c:formatCode>General</c:formatCode>
                <c:ptCount val="2"/>
                <c:pt idx="0">
                  <c:v>10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In 8 scuole svolta in alcuni periodi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1"/>
                <c:pt idx="0">
                  <c:v>In tutte le scuole</c:v>
                </c:pt>
              </c:strCache>
            </c:strRef>
          </c:cat>
          <c:val>
            <c:numRef>
              <c:f>Foglio1!$D$2:$D$3</c:f>
              <c:numCache>
                <c:formatCode>General</c:formatCode>
                <c:ptCount val="2"/>
                <c:pt idx="0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486912"/>
        <c:axId val="34496896"/>
      </c:barChart>
      <c:catAx>
        <c:axId val="3448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496896"/>
        <c:crosses val="autoZero"/>
        <c:auto val="1"/>
        <c:lblAlgn val="ctr"/>
        <c:lblOffset val="100"/>
        <c:noMultiLvlLbl val="0"/>
      </c:catAx>
      <c:valAx>
        <c:axId val="344968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4486912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92210522818337"/>
          <c:y val="0.11567334532274191"/>
          <c:w val="0.58904527222831937"/>
          <c:h val="0.6919647816909232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NO in 1 scuola</c:v>
                </c:pt>
                <c:pt idx="1">
                  <c:v>SI in 17 scuole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In 12 scuole svolta in alcuni periodi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NO in 1 scuola</c:v>
                </c:pt>
                <c:pt idx="1">
                  <c:v>SI in 17 scuole</c:v>
                </c:pt>
              </c:strCache>
            </c:strRef>
          </c:cat>
          <c:val>
            <c:numRef>
              <c:f>Foglio1!$C$2:$C$3</c:f>
              <c:numCache>
                <c:formatCode>General</c:formatCode>
                <c:ptCount val="2"/>
                <c:pt idx="0">
                  <c:v>0</c:v>
                </c:pt>
                <c:pt idx="1">
                  <c:v>12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In 5 scuole svolta settimanalmente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NO in 1 scuola</c:v>
                </c:pt>
                <c:pt idx="1">
                  <c:v>SI in 17 scuole</c:v>
                </c:pt>
              </c:strCache>
            </c:strRef>
          </c:cat>
          <c:val>
            <c:numRef>
              <c:f>Foglio1!$D$2:$D$3</c:f>
              <c:numCache>
                <c:formatCode>General</c:formatCode>
                <c:ptCount val="2"/>
                <c:pt idx="0">
                  <c:v>0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523008"/>
        <c:axId val="34524544"/>
      </c:barChart>
      <c:catAx>
        <c:axId val="34523008"/>
        <c:scaling>
          <c:orientation val="minMax"/>
        </c:scaling>
        <c:delete val="0"/>
        <c:axPos val="b"/>
        <c:majorTickMark val="out"/>
        <c:minorTickMark val="none"/>
        <c:tickLblPos val="nextTo"/>
        <c:crossAx val="34524544"/>
        <c:crosses val="autoZero"/>
        <c:auto val="1"/>
        <c:lblAlgn val="ctr"/>
        <c:lblOffset val="100"/>
        <c:noMultiLvlLbl val="0"/>
      </c:catAx>
      <c:valAx>
        <c:axId val="345245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4523008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Foglio1!$A$2:$A$9</c:f>
              <c:strCache>
                <c:ptCount val="8"/>
                <c:pt idx="0">
                  <c:v>Altre realtà in 2 Istituti</c:v>
                </c:pt>
                <c:pt idx="1">
                  <c:v>Conservatorio in 3 Istituti </c:v>
                </c:pt>
                <c:pt idx="2">
                  <c:v>Altri corsi ordinari delle stessa scuola in 7 Istituti</c:v>
                </c:pt>
                <c:pt idx="3">
                  <c:v>Scuole secondarie di II°in 1 Istituti</c:v>
                </c:pt>
                <c:pt idx="4">
                  <c:v>Corsi ad indirizzo musicale di altre scuole in 2 Istituti</c:v>
                </c:pt>
                <c:pt idx="5">
                  <c:v>Scuole di musica-Bande-Cori del territorio in 7 Ist.</c:v>
                </c:pt>
                <c:pt idx="6">
                  <c:v>Ex allievi in 9 Istituti</c:v>
                </c:pt>
                <c:pt idx="7">
                  <c:v>Scuole primarie in 16 Istituti</c:v>
                </c:pt>
              </c:strCache>
            </c:strRef>
          </c:cat>
          <c:val>
            <c:numRef>
              <c:f>Foglio1!$B$2:$B$9</c:f>
              <c:numCache>
                <c:formatCode>General</c:formatCode>
                <c:ptCount val="8"/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invertIfNegative val="0"/>
          <c:cat>
            <c:strRef>
              <c:f>Foglio1!$A$2:$A$9</c:f>
              <c:strCache>
                <c:ptCount val="8"/>
                <c:pt idx="0">
                  <c:v>Altre realtà in 2 Istituti</c:v>
                </c:pt>
                <c:pt idx="1">
                  <c:v>Conservatorio in 3 Istituti </c:v>
                </c:pt>
                <c:pt idx="2">
                  <c:v>Altri corsi ordinari delle stessa scuola in 7 Istituti</c:v>
                </c:pt>
                <c:pt idx="3">
                  <c:v>Scuole secondarie di II°in 1 Istituti</c:v>
                </c:pt>
                <c:pt idx="4">
                  <c:v>Corsi ad indirizzo musicale di altre scuole in 2 Istituti</c:v>
                </c:pt>
                <c:pt idx="5">
                  <c:v>Scuole di musica-Bande-Cori del territorio in 7 Ist.</c:v>
                </c:pt>
                <c:pt idx="6">
                  <c:v>Ex allievi in 9 Istituti</c:v>
                </c:pt>
                <c:pt idx="7">
                  <c:v>Scuole primarie in 16 Istituti</c:v>
                </c:pt>
              </c:strCache>
            </c:strRef>
          </c:cat>
          <c:val>
            <c:numRef>
              <c:f>Foglio1!$C$2:$C$9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2">
                  <c:v>7</c:v>
                </c:pt>
                <c:pt idx="3">
                  <c:v>1</c:v>
                </c:pt>
                <c:pt idx="4">
                  <c:v>2</c:v>
                </c:pt>
                <c:pt idx="5">
                  <c:v>7</c:v>
                </c:pt>
                <c:pt idx="6">
                  <c:v>9</c:v>
                </c:pt>
                <c:pt idx="7">
                  <c:v>16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invertIfNegative val="0"/>
          <c:cat>
            <c:strRef>
              <c:f>Foglio1!$A$2:$A$9</c:f>
              <c:strCache>
                <c:ptCount val="8"/>
                <c:pt idx="0">
                  <c:v>Altre realtà in 2 Istituti</c:v>
                </c:pt>
                <c:pt idx="1">
                  <c:v>Conservatorio in 3 Istituti </c:v>
                </c:pt>
                <c:pt idx="2">
                  <c:v>Altri corsi ordinari delle stessa scuola in 7 Istituti</c:v>
                </c:pt>
                <c:pt idx="3">
                  <c:v>Scuole secondarie di II°in 1 Istituti</c:v>
                </c:pt>
                <c:pt idx="4">
                  <c:v>Corsi ad indirizzo musicale di altre scuole in 2 Istituti</c:v>
                </c:pt>
                <c:pt idx="5">
                  <c:v>Scuole di musica-Bande-Cori del territorio in 7 Ist.</c:v>
                </c:pt>
                <c:pt idx="6">
                  <c:v>Ex allievi in 9 Istituti</c:v>
                </c:pt>
                <c:pt idx="7">
                  <c:v>Scuole primarie in 16 Istituti</c:v>
                </c:pt>
              </c:strCache>
            </c:strRef>
          </c:cat>
          <c:val>
            <c:numRef>
              <c:f>Foglio1!$D$2:$D$9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629888"/>
        <c:axId val="34635776"/>
      </c:barChart>
      <c:catAx>
        <c:axId val="34629888"/>
        <c:scaling>
          <c:orientation val="minMax"/>
        </c:scaling>
        <c:delete val="0"/>
        <c:axPos val="l"/>
        <c:majorTickMark val="out"/>
        <c:minorTickMark val="none"/>
        <c:tickLblPos val="nextTo"/>
        <c:crossAx val="34635776"/>
        <c:crosses val="autoZero"/>
        <c:auto val="1"/>
        <c:lblAlgn val="ctr"/>
        <c:lblOffset val="100"/>
        <c:noMultiLvlLbl val="0"/>
      </c:catAx>
      <c:valAx>
        <c:axId val="346357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629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Foglio1!$A$2:$A$6</c:f>
              <c:strCache>
                <c:ptCount val="5"/>
                <c:pt idx="0">
                  <c:v>Altro in 3 Istituti</c:v>
                </c:pt>
                <c:pt idx="1">
                  <c:v>Altri corsi di strumento in 4 Istituti</c:v>
                </c:pt>
                <c:pt idx="2">
                  <c:v>Altri gruppi strumentali in 5 Istituti</c:v>
                </c:pt>
                <c:pt idx="3">
                  <c:v>Laboratorio musicale in 7 Istituti</c:v>
                </c:pt>
                <c:pt idx="4">
                  <c:v>Coro in 8 Istituti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Colonna1</c:v>
                </c:pt>
              </c:strCache>
            </c:strRef>
          </c:tx>
          <c:invertIfNegative val="0"/>
          <c:cat>
            <c:strRef>
              <c:f>Foglio1!$A$2:$A$6</c:f>
              <c:strCache>
                <c:ptCount val="5"/>
                <c:pt idx="0">
                  <c:v>Altro in 3 Istituti</c:v>
                </c:pt>
                <c:pt idx="1">
                  <c:v>Altri corsi di strumento in 4 Istituti</c:v>
                </c:pt>
                <c:pt idx="2">
                  <c:v>Altri gruppi strumentali in 5 Istituti</c:v>
                </c:pt>
                <c:pt idx="3">
                  <c:v>Laboratorio musicale in 7 Istituti</c:v>
                </c:pt>
                <c:pt idx="4">
                  <c:v>Coro in 8 Istituti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Colonna2</c:v>
                </c:pt>
              </c:strCache>
            </c:strRef>
          </c:tx>
          <c:invertIfNegative val="0"/>
          <c:cat>
            <c:strRef>
              <c:f>Foglio1!$A$2:$A$6</c:f>
              <c:strCache>
                <c:ptCount val="5"/>
                <c:pt idx="0">
                  <c:v>Altro in 3 Istituti</c:v>
                </c:pt>
                <c:pt idx="1">
                  <c:v>Altri corsi di strumento in 4 Istituti</c:v>
                </c:pt>
                <c:pt idx="2">
                  <c:v>Altri gruppi strumentali in 5 Istituti</c:v>
                </c:pt>
                <c:pt idx="3">
                  <c:v>Laboratorio musicale in 7 Istituti</c:v>
                </c:pt>
                <c:pt idx="4">
                  <c:v>Coro in 8 Istituti</c:v>
                </c:pt>
              </c:strCache>
            </c:strRef>
          </c:cat>
          <c:val>
            <c:numRef>
              <c:f>Foglio1!$D$2:$D$6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707712"/>
        <c:axId val="34709504"/>
      </c:barChart>
      <c:catAx>
        <c:axId val="34707712"/>
        <c:scaling>
          <c:orientation val="minMax"/>
        </c:scaling>
        <c:delete val="0"/>
        <c:axPos val="l"/>
        <c:majorTickMark val="out"/>
        <c:minorTickMark val="none"/>
        <c:tickLblPos val="nextTo"/>
        <c:crossAx val="34709504"/>
        <c:crosses val="autoZero"/>
        <c:auto val="1"/>
        <c:lblAlgn val="ctr"/>
        <c:lblOffset val="100"/>
        <c:noMultiLvlLbl val="0"/>
      </c:catAx>
      <c:valAx>
        <c:axId val="347095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707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1195703908743628"/>
          <c:y val="3.5355560009799336E-2"/>
          <c:w val="0.48804296091256377"/>
          <c:h val="0.929288879980401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Foglio1!$A$2:$A$9</c:f>
              <c:strCache>
                <c:ptCount val="8"/>
                <c:pt idx="0">
                  <c:v>CIM con altri settori dell'istituto e/o esterni in 15</c:v>
                </c:pt>
                <c:pt idx="1">
                  <c:v>con ragazzi dell'indirizzo musicale in 12 scuole</c:v>
                </c:pt>
                <c:pt idx="3">
                  <c:v>in teatro/chiesa/piazza esterni per 15 scuole</c:v>
                </c:pt>
                <c:pt idx="4">
                  <c:v>nell'auditorium della scuola per 13 scuole</c:v>
                </c:pt>
                <c:pt idx="6">
                  <c:v>concerti pubblici per 14 scuole</c:v>
                </c:pt>
                <c:pt idx="7">
                  <c:v>saggi interni in 18 scuole</c:v>
                </c:pt>
              </c:strCache>
            </c:strRef>
          </c:cat>
          <c:val>
            <c:numRef>
              <c:f>Foglio1!$B$2:$B$9</c:f>
              <c:numCache>
                <c:formatCode>General</c:formatCode>
                <c:ptCount val="8"/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Colonna2</c:v>
                </c:pt>
              </c:strCache>
            </c:strRef>
          </c:tx>
          <c:invertIfNegative val="0"/>
          <c:cat>
            <c:strRef>
              <c:f>Foglio1!$A$2:$A$9</c:f>
              <c:strCache>
                <c:ptCount val="8"/>
                <c:pt idx="0">
                  <c:v>CIM con altri settori dell'istituto e/o esterni in 15</c:v>
                </c:pt>
                <c:pt idx="1">
                  <c:v>con ragazzi dell'indirizzo musicale in 12 scuole</c:v>
                </c:pt>
                <c:pt idx="3">
                  <c:v>in teatro/chiesa/piazza esterni per 15 scuole</c:v>
                </c:pt>
                <c:pt idx="4">
                  <c:v>nell'auditorium della scuola per 13 scuole</c:v>
                </c:pt>
                <c:pt idx="6">
                  <c:v>concerti pubblici per 14 scuole</c:v>
                </c:pt>
                <c:pt idx="7">
                  <c:v>saggi interni in 18 scuole</c:v>
                </c:pt>
              </c:strCache>
            </c:strRef>
          </c:cat>
          <c:val>
            <c:numRef>
              <c:f>Foglio1!$C$2:$C$9</c:f>
              <c:numCache>
                <c:formatCode>General</c:formatCode>
                <c:ptCount val="8"/>
                <c:pt idx="0">
                  <c:v>15</c:v>
                </c:pt>
                <c:pt idx="1">
                  <c:v>12</c:v>
                </c:pt>
                <c:pt idx="3">
                  <c:v>15</c:v>
                </c:pt>
                <c:pt idx="4">
                  <c:v>13</c:v>
                </c:pt>
                <c:pt idx="6">
                  <c:v>14</c:v>
                </c:pt>
                <c:pt idx="7">
                  <c:v>18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invertIfNegative val="0"/>
          <c:cat>
            <c:strRef>
              <c:f>Foglio1!$A$2:$A$9</c:f>
              <c:strCache>
                <c:ptCount val="8"/>
                <c:pt idx="0">
                  <c:v>CIM con altri settori dell'istituto e/o esterni in 15</c:v>
                </c:pt>
                <c:pt idx="1">
                  <c:v>con ragazzi dell'indirizzo musicale in 12 scuole</c:v>
                </c:pt>
                <c:pt idx="3">
                  <c:v>in teatro/chiesa/piazza esterni per 15 scuole</c:v>
                </c:pt>
                <c:pt idx="4">
                  <c:v>nell'auditorium della scuola per 13 scuole</c:v>
                </c:pt>
                <c:pt idx="6">
                  <c:v>concerti pubblici per 14 scuole</c:v>
                </c:pt>
                <c:pt idx="7">
                  <c:v>saggi interni in 18 scuole</c:v>
                </c:pt>
              </c:strCache>
            </c:strRef>
          </c:cat>
          <c:val>
            <c:numRef>
              <c:f>Foglio1!$D$2:$D$9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744192"/>
        <c:axId val="34745728"/>
      </c:barChart>
      <c:catAx>
        <c:axId val="347441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4745728"/>
        <c:crosses val="autoZero"/>
        <c:auto val="1"/>
        <c:lblAlgn val="ctr"/>
        <c:lblOffset val="100"/>
        <c:noMultiLvlLbl val="0"/>
      </c:catAx>
      <c:valAx>
        <c:axId val="347457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7441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4"/>
                <c:pt idx="0">
                  <c:v>Incontri-Conferenze in ambito musicale in 2 Istituti</c:v>
                </c:pt>
                <c:pt idx="1">
                  <c:v>Concorsi in 7 Istituti</c:v>
                </c:pt>
                <c:pt idx="2">
                  <c:v>Attività di aggiornamento in ambito musicale in 7 Istituti</c:v>
                </c:pt>
                <c:pt idx="3">
                  <c:v>Concerti tenuti da musicisti professionisti in 11 Istituti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2</c:v>
                </c:pt>
                <c:pt idx="1">
                  <c:v>7</c:v>
                </c:pt>
                <c:pt idx="2">
                  <c:v>7</c:v>
                </c:pt>
                <c:pt idx="3">
                  <c:v>11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4"/>
                <c:pt idx="0">
                  <c:v>Incontri-Conferenze in ambito musicale in 2 Istituti</c:v>
                </c:pt>
                <c:pt idx="1">
                  <c:v>Concorsi in 7 Istituti</c:v>
                </c:pt>
                <c:pt idx="2">
                  <c:v>Attività di aggiornamento in ambito musicale in 7 Istituti</c:v>
                </c:pt>
                <c:pt idx="3">
                  <c:v>Concerti tenuti da musicisti professionisti in 11 Istituti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Colonna1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4"/>
                <c:pt idx="0">
                  <c:v>Incontri-Conferenze in ambito musicale in 2 Istituti</c:v>
                </c:pt>
                <c:pt idx="1">
                  <c:v>Concorsi in 7 Istituti</c:v>
                </c:pt>
                <c:pt idx="2">
                  <c:v>Attività di aggiornamento in ambito musicale in 7 Istituti</c:v>
                </c:pt>
                <c:pt idx="3">
                  <c:v>Concerti tenuti da musicisti professionisti in 11 Istituti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776192"/>
        <c:axId val="34777728"/>
      </c:barChart>
      <c:catAx>
        <c:axId val="34776192"/>
        <c:scaling>
          <c:orientation val="minMax"/>
        </c:scaling>
        <c:delete val="0"/>
        <c:axPos val="l"/>
        <c:majorTickMark val="out"/>
        <c:minorTickMark val="none"/>
        <c:tickLblPos val="nextTo"/>
        <c:crossAx val="34777728"/>
        <c:crosses val="autoZero"/>
        <c:auto val="1"/>
        <c:lblAlgn val="ctr"/>
        <c:lblOffset val="100"/>
        <c:noMultiLvlLbl val="0"/>
      </c:catAx>
      <c:valAx>
        <c:axId val="347777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4776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Colonna3</c:v>
                </c:pt>
              </c:strCache>
            </c:strRef>
          </c:tx>
          <c:invertIfNegative val="0"/>
          <c:cat>
            <c:strRef>
              <c:f>Foglio1!$A$2:$A$4</c:f>
              <c:strCache>
                <c:ptCount val="3"/>
                <c:pt idx="0">
                  <c:v>Associazioni da 10 Istituti</c:v>
                </c:pt>
                <c:pt idx="1">
                  <c:v>Altre agenzie educative da 3 Istituti</c:v>
                </c:pt>
                <c:pt idx="2">
                  <c:v>Enti locali da 13 Istituti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10</c:v>
                </c:pt>
                <c:pt idx="1">
                  <c:v>2</c:v>
                </c:pt>
                <c:pt idx="2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67264"/>
        <c:axId val="33868800"/>
      </c:barChart>
      <c:barChart>
        <c:barDir val="bar"/>
        <c:grouping val="clustered"/>
        <c:varyColors val="0"/>
        <c:ser>
          <c:idx val="1"/>
          <c:order val="1"/>
          <c:tx>
            <c:strRef>
              <c:f>Foglio1!$C$1</c:f>
              <c:strCache>
                <c:ptCount val="1"/>
                <c:pt idx="0">
                  <c:v>Colonna1</c:v>
                </c:pt>
              </c:strCache>
            </c:strRef>
          </c:tx>
          <c:invertIfNegative val="0"/>
          <c:cat>
            <c:strRef>
              <c:f>Foglio1!$A$2:$A$4</c:f>
              <c:strCache>
                <c:ptCount val="3"/>
                <c:pt idx="0">
                  <c:v>Associazioni da 10 Istituti</c:v>
                </c:pt>
                <c:pt idx="1">
                  <c:v>Altre agenzie educative da 3 Istituti</c:v>
                </c:pt>
                <c:pt idx="2">
                  <c:v>Enti locali da 13 Istituti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Colonna2</c:v>
                </c:pt>
              </c:strCache>
            </c:strRef>
          </c:tx>
          <c:invertIfNegative val="0"/>
          <c:cat>
            <c:strRef>
              <c:f>Foglio1!$A$2:$A$4</c:f>
              <c:strCache>
                <c:ptCount val="3"/>
                <c:pt idx="0">
                  <c:v>Associazioni da 10 Istituti</c:v>
                </c:pt>
                <c:pt idx="1">
                  <c:v>Altre agenzie educative da 3 Istituti</c:v>
                </c:pt>
                <c:pt idx="2">
                  <c:v>Enti locali da 13 Istituti</c:v>
                </c:pt>
              </c:strCache>
            </c:strRef>
          </c:cat>
          <c:val>
            <c:numRef>
              <c:f>Foglio1!$D$2:$D$4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76224"/>
        <c:axId val="33874688"/>
      </c:barChart>
      <c:catAx>
        <c:axId val="33867264"/>
        <c:scaling>
          <c:orientation val="minMax"/>
        </c:scaling>
        <c:delete val="0"/>
        <c:axPos val="l"/>
        <c:majorTickMark val="out"/>
        <c:minorTickMark val="none"/>
        <c:tickLblPos val="nextTo"/>
        <c:crossAx val="33868800"/>
        <c:crosses val="autoZero"/>
        <c:auto val="1"/>
        <c:lblAlgn val="ctr"/>
        <c:lblOffset val="100"/>
        <c:noMultiLvlLbl val="0"/>
      </c:catAx>
      <c:valAx>
        <c:axId val="338688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867264"/>
        <c:crosses val="autoZero"/>
        <c:crossBetween val="between"/>
      </c:valAx>
      <c:valAx>
        <c:axId val="3387468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33876224"/>
        <c:crosses val="max"/>
        <c:crossBetween val="between"/>
      </c:valAx>
      <c:catAx>
        <c:axId val="33876224"/>
        <c:scaling>
          <c:orientation val="minMax"/>
        </c:scaling>
        <c:delete val="1"/>
        <c:axPos val="l"/>
        <c:majorTickMark val="out"/>
        <c:minorTickMark val="none"/>
        <c:tickLblPos val="nextTo"/>
        <c:crossAx val="3387468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3"/>
                <c:pt idx="0">
                  <c:v>58 Docenti di ruolo </c:v>
                </c:pt>
                <c:pt idx="1">
                  <c:v>11 Abilitati</c:v>
                </c:pt>
                <c:pt idx="2">
                  <c:v>8 Non abilitati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58</c:v>
                </c:pt>
                <c:pt idx="1">
                  <c:v>11</c:v>
                </c:pt>
                <c:pt idx="2">
                  <c:v>8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Colonna1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3"/>
                <c:pt idx="0">
                  <c:v>58 Docenti di ruolo </c:v>
                </c:pt>
                <c:pt idx="1">
                  <c:v>11 Abilitati</c:v>
                </c:pt>
                <c:pt idx="2">
                  <c:v>8 Non abilitati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Colonna2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3"/>
                <c:pt idx="0">
                  <c:v>58 Docenti di ruolo </c:v>
                </c:pt>
                <c:pt idx="1">
                  <c:v>11 Abilitati</c:v>
                </c:pt>
                <c:pt idx="2">
                  <c:v>8 Non abilitati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266752"/>
        <c:axId val="80268288"/>
      </c:barChart>
      <c:catAx>
        <c:axId val="80266752"/>
        <c:scaling>
          <c:orientation val="minMax"/>
        </c:scaling>
        <c:delete val="0"/>
        <c:axPos val="b"/>
        <c:majorTickMark val="out"/>
        <c:minorTickMark val="none"/>
        <c:tickLblPos val="nextTo"/>
        <c:crossAx val="80268288"/>
        <c:crosses val="autoZero"/>
        <c:auto val="1"/>
        <c:lblAlgn val="ctr"/>
        <c:lblOffset val="100"/>
        <c:noMultiLvlLbl val="0"/>
      </c:catAx>
      <c:valAx>
        <c:axId val="802682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0266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Numero di scuole in cui è presente lo strumento</c:v>
                </c:pt>
              </c:strCache>
            </c:strRef>
          </c:tx>
          <c:invertIfNegative val="0"/>
          <c:cat>
            <c:strRef>
              <c:f>Foglio1!$A$2:$A$10</c:f>
              <c:strCache>
                <c:ptCount val="9"/>
                <c:pt idx="0">
                  <c:v>1 Fisarmonica </c:v>
                </c:pt>
                <c:pt idx="1">
                  <c:v>1 Sassofono</c:v>
                </c:pt>
                <c:pt idx="2">
                  <c:v>1 Tromba </c:v>
                </c:pt>
                <c:pt idx="3">
                  <c:v>4 Violoncello </c:v>
                </c:pt>
                <c:pt idx="4">
                  <c:v>8 Clarinetto </c:v>
                </c:pt>
                <c:pt idx="5">
                  <c:v>14 Violino </c:v>
                </c:pt>
                <c:pt idx="6">
                  <c:v>16 Flauto</c:v>
                </c:pt>
                <c:pt idx="7">
                  <c:v>19 Chitarra </c:v>
                </c:pt>
                <c:pt idx="8">
                  <c:v>21 Pianoforte</c:v>
                </c:pt>
              </c:strCache>
            </c:strRef>
          </c:cat>
          <c:val>
            <c:numRef>
              <c:f>Foglio1!$B$2:$B$10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8</c:v>
                </c:pt>
                <c:pt idx="5">
                  <c:v>14</c:v>
                </c:pt>
                <c:pt idx="6">
                  <c:v>16</c:v>
                </c:pt>
                <c:pt idx="7">
                  <c:v>19</c:v>
                </c:pt>
                <c:pt idx="8">
                  <c:v>21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Colonna1</c:v>
                </c:pt>
              </c:strCache>
            </c:strRef>
          </c:tx>
          <c:invertIfNegative val="0"/>
          <c:cat>
            <c:strRef>
              <c:f>Foglio1!$A$2:$A$10</c:f>
              <c:strCache>
                <c:ptCount val="9"/>
                <c:pt idx="0">
                  <c:v>1 Fisarmonica </c:v>
                </c:pt>
                <c:pt idx="1">
                  <c:v>1 Sassofono</c:v>
                </c:pt>
                <c:pt idx="2">
                  <c:v>1 Tromba </c:v>
                </c:pt>
                <c:pt idx="3">
                  <c:v>4 Violoncello </c:v>
                </c:pt>
                <c:pt idx="4">
                  <c:v>8 Clarinetto </c:v>
                </c:pt>
                <c:pt idx="5">
                  <c:v>14 Violino </c:v>
                </c:pt>
                <c:pt idx="6">
                  <c:v>16 Flauto</c:v>
                </c:pt>
                <c:pt idx="7">
                  <c:v>19 Chitarra </c:v>
                </c:pt>
                <c:pt idx="8">
                  <c:v>21 Pianoforte</c:v>
                </c:pt>
              </c:strCache>
            </c:strRef>
          </c:cat>
          <c:val>
            <c:numRef>
              <c:f>Foglio1!$C$2:$C$10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61792"/>
        <c:axId val="6563328"/>
      </c:barChart>
      <c:catAx>
        <c:axId val="6561792"/>
        <c:scaling>
          <c:orientation val="minMax"/>
        </c:scaling>
        <c:delete val="0"/>
        <c:axPos val="l"/>
        <c:majorTickMark val="out"/>
        <c:minorTickMark val="none"/>
        <c:tickLblPos val="nextTo"/>
        <c:crossAx val="6563328"/>
        <c:crosses val="autoZero"/>
        <c:auto val="1"/>
        <c:lblAlgn val="ctr"/>
        <c:lblOffset val="100"/>
        <c:noMultiLvlLbl val="0"/>
      </c:catAx>
      <c:valAx>
        <c:axId val="6563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561792"/>
        <c:crosses val="autoZero"/>
        <c:crossBetween val="between"/>
      </c:valAx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cat>
            <c:strRef>
              <c:f>Foglio1!$A$2:$A$3</c:f>
              <c:strCache>
                <c:ptCount val="2"/>
                <c:pt idx="0">
                  <c:v>SI in 17 scuole</c:v>
                </c:pt>
                <c:pt idx="1">
                  <c:v>NO in 1 scuola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17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7462549820161364"/>
          <c:y val="0.1909802506230365"/>
          <c:w val="0.21611524253912706"/>
          <c:h val="0.4814018223573275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invertIfNegative val="0"/>
          <c:cat>
            <c:strRef>
              <c:f>Foglio1!$A$2:$A$4</c:f>
              <c:strCache>
                <c:ptCount val="3"/>
                <c:pt idx="0">
                  <c:v> 5 Docenti Ed. Musicale di cui 2 con Funzione strumentale</c:v>
                </c:pt>
                <c:pt idx="2">
                  <c:v>6 Docenti di strumento di cui 4 con Funzione strumentale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Docenti con funzione strumentale</c:v>
                </c:pt>
              </c:strCache>
            </c:strRef>
          </c:tx>
          <c:invertIfNegative val="0"/>
          <c:cat>
            <c:strRef>
              <c:f>Foglio1!$A$2:$A$4</c:f>
              <c:strCache>
                <c:ptCount val="3"/>
                <c:pt idx="0">
                  <c:v> 5 Docenti Ed. Musicale di cui 2 con Funzione strumentale</c:v>
                </c:pt>
                <c:pt idx="2">
                  <c:v>6 Docenti di strumento di cui 4 con Funzione strumentale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2</c:v>
                </c:pt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Colonna3</c:v>
                </c:pt>
              </c:strCache>
            </c:strRef>
          </c:tx>
          <c:invertIfNegative val="0"/>
          <c:cat>
            <c:strRef>
              <c:f>Foglio1!$A$2:$A$4</c:f>
              <c:strCache>
                <c:ptCount val="3"/>
                <c:pt idx="0">
                  <c:v> 5 Docenti Ed. Musicale di cui 2 con Funzione strumentale</c:v>
                </c:pt>
                <c:pt idx="2">
                  <c:v>6 Docenti di strumento di cui 4 con Funzione strumentale</c:v>
                </c:pt>
              </c:strCache>
            </c:strRef>
          </c:cat>
          <c:val>
            <c:numRef>
              <c:f>Foglio1!$D$2:$D$4</c:f>
              <c:numCache>
                <c:formatCode>General</c:formatCode>
                <c:ptCount val="3"/>
                <c:pt idx="0">
                  <c:v>5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322880"/>
        <c:axId val="33329536"/>
      </c:barChart>
      <c:catAx>
        <c:axId val="33322880"/>
        <c:scaling>
          <c:orientation val="minMax"/>
        </c:scaling>
        <c:delete val="0"/>
        <c:axPos val="l"/>
        <c:majorTickMark val="out"/>
        <c:minorTickMark val="none"/>
        <c:tickLblPos val="nextTo"/>
        <c:crossAx val="33329536"/>
        <c:crosses val="autoZero"/>
        <c:auto val="1"/>
        <c:lblAlgn val="ctr"/>
        <c:lblOffset val="100"/>
        <c:noMultiLvlLbl val="0"/>
      </c:catAx>
      <c:valAx>
        <c:axId val="33329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322880"/>
        <c:crosses val="autoZero"/>
        <c:crossBetween val="between"/>
      </c:valAx>
    </c:plotArea>
    <c:legend>
      <c:legendPos val="r"/>
      <c:legendEntry>
        <c:idx val="0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74770275590551183"/>
          <c:y val="0.13945324684856603"/>
          <c:w val="0.23979724409448819"/>
          <c:h val="0.8605467531514339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8119592689802664"/>
          <c:y val="1.7998594125561217E-2"/>
        </c:manualLayout>
      </c:layout>
      <c:overlay val="0"/>
      <c:txPr>
        <a:bodyPr/>
        <a:lstStyle/>
        <a:p>
          <a:pPr>
            <a:defRPr sz="2800"/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Collocazione giornaliera</c:v>
                </c:pt>
              </c:strCache>
            </c:strRef>
          </c:tx>
          <c:cat>
            <c:strRef>
              <c:f>Foglio1!$A$2:$A$3</c:f>
              <c:strCache>
                <c:ptCount val="2"/>
                <c:pt idx="0">
                  <c:v>In 17 scuole in ore pomeridiane</c:v>
                </c:pt>
                <c:pt idx="1">
                  <c:v>In 1 scuola mattina e pomeriggio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17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Colonna1</c:v>
                </c:pt>
              </c:strCache>
            </c:strRef>
          </c:tx>
          <c:cat>
            <c:strRef>
              <c:f>Foglio1!$A$2:$A$3</c:f>
              <c:strCache>
                <c:ptCount val="2"/>
                <c:pt idx="0">
                  <c:v>In 17 scuole in ore pomeridiane</c:v>
                </c:pt>
                <c:pt idx="1">
                  <c:v>In 1 scuola mattina e pomeriggio</c:v>
                </c:pt>
              </c:strCache>
            </c:strRef>
          </c:cat>
          <c:val>
            <c:numRef>
              <c:f>Foglio1!$C$2:$C$3</c:f>
              <c:numCache>
                <c:formatCode>General</c:formatCode>
                <c:ptCount val="2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Modalità didattica2</c:v>
                </c:pt>
              </c:strCache>
            </c:strRef>
          </c:tx>
          <c:invertIfNegative val="0"/>
          <c:cat>
            <c:strRef>
              <c:f>Foglio1!$A$2:$A$4</c:f>
              <c:strCache>
                <c:ptCount val="3"/>
                <c:pt idx="0">
                  <c:v>In 5 scuole la tipologia varia a seconda dello strumento</c:v>
                </c:pt>
                <c:pt idx="1">
                  <c:v>In 6 scuole prevalentemente LEZIONI COLLETTIVE A PICCOLI GRUPPI</c:v>
                </c:pt>
                <c:pt idx="2">
                  <c:v>In 11 scuole prevalentemente LEZIONI INDIVIDUALI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5</c:v>
                </c:pt>
                <c:pt idx="1">
                  <c:v>6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Colonna3</c:v>
                </c:pt>
              </c:strCache>
            </c:strRef>
          </c:tx>
          <c:invertIfNegative val="0"/>
          <c:cat>
            <c:strRef>
              <c:f>Foglio1!$A$2:$A$4</c:f>
              <c:strCache>
                <c:ptCount val="3"/>
                <c:pt idx="0">
                  <c:v>In 5 scuole la tipologia varia a seconda dello strumento</c:v>
                </c:pt>
                <c:pt idx="1">
                  <c:v>In 6 scuole prevalentemente LEZIONI COLLETTIVE A PICCOLI GRUPPI</c:v>
                </c:pt>
                <c:pt idx="2">
                  <c:v>In 11 scuole prevalentemente LEZIONI INDIVIDUALI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Colonna4</c:v>
                </c:pt>
              </c:strCache>
            </c:strRef>
          </c:tx>
          <c:invertIfNegative val="0"/>
          <c:cat>
            <c:strRef>
              <c:f>Foglio1!$A$2:$A$4</c:f>
              <c:strCache>
                <c:ptCount val="3"/>
                <c:pt idx="0">
                  <c:v>In 5 scuole la tipologia varia a seconda dello strumento</c:v>
                </c:pt>
                <c:pt idx="1">
                  <c:v>In 6 scuole prevalentemente LEZIONI COLLETTIVE A PICCOLI GRUPPI</c:v>
                </c:pt>
                <c:pt idx="2">
                  <c:v>In 11 scuole prevalentemente LEZIONI INDIVIDUALI</c:v>
                </c:pt>
              </c:strCache>
            </c:strRef>
          </c:cat>
          <c:val>
            <c:numRef>
              <c:f>Foglio1!$D$2:$D$4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346496"/>
        <c:axId val="34348032"/>
      </c:barChart>
      <c:catAx>
        <c:axId val="34346496"/>
        <c:scaling>
          <c:orientation val="minMax"/>
        </c:scaling>
        <c:delete val="0"/>
        <c:axPos val="l"/>
        <c:majorTickMark val="out"/>
        <c:minorTickMark val="none"/>
        <c:tickLblPos val="nextTo"/>
        <c:crossAx val="34348032"/>
        <c:crosses val="autoZero"/>
        <c:auto val="1"/>
        <c:lblAlgn val="ctr"/>
        <c:lblOffset val="100"/>
        <c:noMultiLvlLbl val="0"/>
      </c:catAx>
      <c:valAx>
        <c:axId val="3434803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34346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Tra docenti di Strumento e di Ed. Musicale</c:v>
                </c:pt>
              </c:strCache>
            </c:strRef>
          </c:tx>
          <c:cat>
            <c:strRef>
              <c:f>Foglio1!$A$2:$A$4</c:f>
              <c:strCache>
                <c:ptCount val="3"/>
                <c:pt idx="0">
                  <c:v>NO in 1 scuola</c:v>
                </c:pt>
                <c:pt idx="1">
                  <c:v>Sporadicamente in 7 scuole</c:v>
                </c:pt>
                <c:pt idx="2">
                  <c:v>Frequentemente in 10 scuole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</c:v>
                </c:pt>
                <c:pt idx="1">
                  <c:v>7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9950400391241934"/>
          <c:y val="0.23738115355603764"/>
          <c:w val="0.49012133183458922"/>
          <c:h val="0.6893773498851004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Tra docenti di strumento e docenti di altre discipline</c:v>
                </c:pt>
              </c:strCache>
            </c:strRef>
          </c:tx>
          <c:cat>
            <c:strRef>
              <c:f>Foglio1!$A$2:$A$4</c:f>
              <c:strCache>
                <c:ptCount val="3"/>
                <c:pt idx="0">
                  <c:v>NO in 5 scuole</c:v>
                </c:pt>
                <c:pt idx="1">
                  <c:v>Sporadicamente in 9 scuole</c:v>
                </c:pt>
                <c:pt idx="2">
                  <c:v>Frequentemente in 4 scuole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5</c:v>
                </c:pt>
                <c:pt idx="1">
                  <c:v>9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4667628649227662"/>
          <c:y val="0.22770141358488993"/>
          <c:w val="0.44334054601899586"/>
          <c:h val="0.7147862760440842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D246-34D2-40EA-B61C-0F799CB49F88}" type="datetimeFigureOut">
              <a:rPr lang="it-IT" smtClean="0"/>
              <a:t>21/04/2013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9E25-3E68-46FD-9729-58CE00FC09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527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D246-34D2-40EA-B61C-0F799CB49F88}" type="datetimeFigureOut">
              <a:rPr lang="it-IT" smtClean="0"/>
              <a:t>21/04/2013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9E25-3E68-46FD-9729-58CE00FC09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8867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D246-34D2-40EA-B61C-0F799CB49F88}" type="datetimeFigureOut">
              <a:rPr lang="it-IT" smtClean="0"/>
              <a:t>21/04/2013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9E25-3E68-46FD-9729-58CE00FC09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998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D246-34D2-40EA-B61C-0F799CB49F88}" type="datetimeFigureOut">
              <a:rPr lang="it-IT" smtClean="0"/>
              <a:t>21/04/2013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9E25-3E68-46FD-9729-58CE00FC09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867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D246-34D2-40EA-B61C-0F799CB49F88}" type="datetimeFigureOut">
              <a:rPr lang="it-IT" smtClean="0"/>
              <a:t>21/04/2013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9E25-3E68-46FD-9729-58CE00FC09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590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D246-34D2-40EA-B61C-0F799CB49F88}" type="datetimeFigureOut">
              <a:rPr lang="it-IT" smtClean="0"/>
              <a:t>21/04/2013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9E25-3E68-46FD-9729-58CE00FC09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594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D246-34D2-40EA-B61C-0F799CB49F88}" type="datetimeFigureOut">
              <a:rPr lang="it-IT" smtClean="0"/>
              <a:t>21/04/2013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9E25-3E68-46FD-9729-58CE00FC09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0919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D246-34D2-40EA-B61C-0F799CB49F88}" type="datetimeFigureOut">
              <a:rPr lang="it-IT" smtClean="0"/>
              <a:t>21/04/2013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9E25-3E68-46FD-9729-58CE00FC09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120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D246-34D2-40EA-B61C-0F799CB49F88}" type="datetimeFigureOut">
              <a:rPr lang="it-IT" smtClean="0"/>
              <a:t>21/04/2013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9E25-3E68-46FD-9729-58CE00FC09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3400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D246-34D2-40EA-B61C-0F799CB49F88}" type="datetimeFigureOut">
              <a:rPr lang="it-IT" smtClean="0"/>
              <a:t>21/04/2013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9E25-3E68-46FD-9729-58CE00FC09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458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D246-34D2-40EA-B61C-0F799CB49F88}" type="datetimeFigureOut">
              <a:rPr lang="it-IT" smtClean="0"/>
              <a:t>21/04/2013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9E25-3E68-46FD-9729-58CE00FC09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118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BD246-34D2-40EA-B61C-0F799CB49F88}" type="datetimeFigureOut">
              <a:rPr lang="it-IT" smtClean="0"/>
              <a:t>21/04/2013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19E25-3E68-46FD-9729-58CE00FC09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471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Questionario Informativo sulle scuole medie ad indirizzo musicale della provincia di Verona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Aprile 2013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555776" y="548680"/>
            <a:ext cx="3723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/>
              <a:t>M.I.U.R. – U.S.R. Veneto</a:t>
            </a:r>
          </a:p>
          <a:p>
            <a:pPr algn="ctr"/>
            <a:r>
              <a:rPr lang="it-IT" dirty="0" smtClean="0"/>
              <a:t>Ufficio XII  Ufficio Scolastico di Verona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36202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it-IT" sz="3600" b="1" dirty="0"/>
              <a:t>Presenza di attività di musica d’insieme</a:t>
            </a:r>
            <a:endParaRPr lang="it-IT" sz="36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299215"/>
              </p:ext>
            </p:extLst>
          </p:nvPr>
        </p:nvGraphicFramePr>
        <p:xfrm>
          <a:off x="457200" y="1124745"/>
          <a:ext cx="822960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1799586837"/>
              </p:ext>
            </p:extLst>
          </p:nvPr>
        </p:nvGraphicFramePr>
        <p:xfrm>
          <a:off x="827584" y="4149080"/>
          <a:ext cx="770485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827584" y="378904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/>
              <a:t>Presenza di un’orchestra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174953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/>
              <a:t>Programmazione di attività musicali con altri settori dell’Istituto e con esterni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494189"/>
              </p:ext>
            </p:extLst>
          </p:nvPr>
        </p:nvGraphicFramePr>
        <p:xfrm>
          <a:off x="457200" y="1992761"/>
          <a:ext cx="8229600" cy="3596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115616" y="1623428"/>
            <a:ext cx="3576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Vengono programmate attività con: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48381" y="5661248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Come altre realtà di collaborazione sono state indicate: </a:t>
            </a:r>
          </a:p>
          <a:p>
            <a:r>
              <a:rPr lang="it-IT" dirty="0"/>
              <a:t>Rete “Una città per la musica”</a:t>
            </a:r>
          </a:p>
          <a:p>
            <a:r>
              <a:rPr lang="it-IT" dirty="0" err="1"/>
              <a:t>Agimus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863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/>
              <a:t>Presenza di altre iniziative di carattere musicale oltre al corso ad indirizzo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3135337424"/>
              </p:ext>
            </p:extLst>
          </p:nvPr>
        </p:nvGraphicFramePr>
        <p:xfrm>
          <a:off x="1115616" y="1397000"/>
          <a:ext cx="7344816" cy="3760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1043608" y="5445224"/>
            <a:ext cx="49867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Come altre iniziative presenti sono state segnalate:</a:t>
            </a:r>
          </a:p>
          <a:p>
            <a:r>
              <a:rPr lang="it-IT" dirty="0"/>
              <a:t>Propedeutica</a:t>
            </a:r>
          </a:p>
          <a:p>
            <a:r>
              <a:rPr lang="it-IT" dirty="0"/>
              <a:t>Danza</a:t>
            </a:r>
          </a:p>
          <a:p>
            <a:r>
              <a:rPr lang="it-IT" dirty="0" smtClean="0"/>
              <a:t>Arricchimento formazione strumentale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8448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Organizzazione di esibizioni </a:t>
            </a:r>
            <a:r>
              <a:rPr lang="it-IT" dirty="0" smtClean="0"/>
              <a:t>pubbliche</a:t>
            </a:r>
            <a:br>
              <a:rPr lang="it-IT" dirty="0" smtClean="0"/>
            </a:br>
            <a:r>
              <a:rPr lang="it-IT" b="1" dirty="0"/>
              <a:t>Presente in tutte le scuole</a:t>
            </a:r>
            <a:endParaRPr lang="it-IT" dirty="0"/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4505129"/>
              </p:ext>
            </p:extLst>
          </p:nvPr>
        </p:nvGraphicFramePr>
        <p:xfrm>
          <a:off x="-180528" y="2174875"/>
          <a:ext cx="9577064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0171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Programmazione di iniziative musicali </a:t>
            </a:r>
            <a:r>
              <a:rPr lang="it-IT" dirty="0" smtClean="0"/>
              <a:t>extra-didattiche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72596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38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Rapporti con Istituzioni del territorio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                       Istituzioni </a:t>
            </a:r>
            <a:r>
              <a:rPr lang="it-IT" b="1" dirty="0"/>
              <a:t>coinvolte:</a:t>
            </a:r>
            <a:endParaRPr lang="it-IT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2985413259"/>
              </p:ext>
            </p:extLst>
          </p:nvPr>
        </p:nvGraphicFramePr>
        <p:xfrm>
          <a:off x="971600" y="2492896"/>
          <a:ext cx="7704856" cy="2968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3099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Ambiti dell’attività di coordinamento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1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INFORMAZIONE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Circolazione di : materiali, buone pratiche, progetti, sperimentazioni didattiche, risorse umane e strumentali. iniziative, eventi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Apertura sito internet</a:t>
            </a:r>
          </a:p>
          <a:p>
            <a:pPr marL="0" indent="0">
              <a:buNone/>
            </a:pP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16928" y="3068960"/>
            <a:ext cx="8208912" cy="203132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CURRICOLO VERTICALE DI INDIRIZZO MUSICALE</a:t>
            </a:r>
          </a:p>
          <a:p>
            <a:r>
              <a:rPr lang="it-IT" dirty="0" smtClean="0"/>
              <a:t>Confronto progettazione sperimentazione su:</a:t>
            </a:r>
          </a:p>
          <a:p>
            <a:r>
              <a:rPr lang="it-IT" dirty="0" smtClean="0"/>
              <a:t>- passaggio tra i diversi gradi scolastici: primarie- SMIM- Liceo musicale</a:t>
            </a:r>
          </a:p>
          <a:p>
            <a:r>
              <a:rPr lang="it-IT" dirty="0" smtClean="0"/>
              <a:t>- requisiti minimi di accesso e fine corso - attestazioni</a:t>
            </a:r>
          </a:p>
          <a:p>
            <a:r>
              <a:rPr lang="it-IT" dirty="0" smtClean="0"/>
              <a:t>- criteri per prove attitudinali e </a:t>
            </a:r>
            <a:r>
              <a:rPr lang="it-IT" dirty="0"/>
              <a:t> </a:t>
            </a:r>
            <a:r>
              <a:rPr lang="it-IT" dirty="0" smtClean="0"/>
              <a:t>assegnazione </a:t>
            </a:r>
            <a:r>
              <a:rPr lang="it-IT" dirty="0"/>
              <a:t> </a:t>
            </a:r>
            <a:r>
              <a:rPr lang="it-IT" dirty="0" smtClean="0"/>
              <a:t>specialità strumentali</a:t>
            </a:r>
          </a:p>
          <a:p>
            <a:r>
              <a:rPr lang="it-IT" dirty="0" smtClean="0"/>
              <a:t>- Analisi e verifica di percorsi di studio comuni per le diverse specialità strumentali</a:t>
            </a:r>
          </a:p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16928" y="5072018"/>
            <a:ext cx="8208912" cy="175432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ATTIVITA’ COMUNI</a:t>
            </a:r>
          </a:p>
          <a:p>
            <a:r>
              <a:rPr lang="it-IT" dirty="0" smtClean="0"/>
              <a:t>Cooperazione  di più suole su: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progetti  comuni di sperimentazione  metodologico didattica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organizzazione di eventi musicali,  </a:t>
            </a:r>
            <a:r>
              <a:rPr lang="it-IT" dirty="0"/>
              <a:t>manifestazioni , iniziative </a:t>
            </a:r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smtClean="0"/>
              <a:t>percorsi di formazione aggiornamento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2161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6000" dirty="0"/>
              <a:t>Metodologia di indagine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•</a:t>
            </a:r>
            <a:r>
              <a:rPr lang="it-IT" dirty="0"/>
              <a:t>Compilazione </a:t>
            </a:r>
            <a:r>
              <a:rPr lang="it-IT" dirty="0" smtClean="0"/>
              <a:t>del </a:t>
            </a:r>
            <a:r>
              <a:rPr lang="it-IT" dirty="0"/>
              <a:t>questionario on </a:t>
            </a:r>
            <a:r>
              <a:rPr lang="it-IT" dirty="0" smtClean="0"/>
              <a:t>line da </a:t>
            </a:r>
            <a:r>
              <a:rPr lang="it-IT" dirty="0"/>
              <a:t>parte dei </a:t>
            </a:r>
            <a:r>
              <a:rPr lang="it-IT" dirty="0" smtClean="0"/>
              <a:t>dirigenti scolastici </a:t>
            </a:r>
            <a:r>
              <a:rPr lang="it-IT" dirty="0"/>
              <a:t>delle </a:t>
            </a:r>
            <a:r>
              <a:rPr lang="it-IT" dirty="0" smtClean="0"/>
              <a:t>23 </a:t>
            </a:r>
            <a:r>
              <a:rPr lang="it-IT" dirty="0"/>
              <a:t>scuole medie ad indirizzo musicale della provincia</a:t>
            </a:r>
          </a:p>
          <a:p>
            <a:pPr marL="0" indent="0">
              <a:buNone/>
            </a:pPr>
            <a:r>
              <a:rPr lang="it-IT" dirty="0"/>
              <a:t>•Stesura questionario, raccolta elaborazione dati: Carla </a:t>
            </a:r>
            <a:r>
              <a:rPr lang="it-IT" dirty="0" err="1"/>
              <a:t>Tessari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5550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Obiettivi dell’indagine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Approfondire </a:t>
            </a:r>
            <a:r>
              <a:rPr lang="it-IT" dirty="0"/>
              <a:t>la conoscenza delle scuole medie ad indirizzo musicale della provincia di Verona in merito a:</a:t>
            </a:r>
          </a:p>
          <a:p>
            <a:pPr marL="0" indent="0">
              <a:buNone/>
            </a:pPr>
            <a:r>
              <a:rPr lang="it-IT" dirty="0"/>
              <a:t>•Docenti</a:t>
            </a:r>
          </a:p>
          <a:p>
            <a:pPr marL="0" indent="0">
              <a:buNone/>
            </a:pPr>
            <a:r>
              <a:rPr lang="it-IT" dirty="0"/>
              <a:t>•Organizzazione interna</a:t>
            </a:r>
          </a:p>
          <a:p>
            <a:pPr marL="0" indent="0">
              <a:buNone/>
            </a:pPr>
            <a:r>
              <a:rPr lang="it-IT" dirty="0"/>
              <a:t>•Metodologia didattica</a:t>
            </a:r>
          </a:p>
          <a:p>
            <a:pPr marL="0" indent="0">
              <a:buNone/>
            </a:pPr>
            <a:r>
              <a:rPr lang="it-IT" dirty="0"/>
              <a:t>•Produzione di esibizioni pubbliche</a:t>
            </a:r>
          </a:p>
          <a:p>
            <a:pPr marL="0" indent="0">
              <a:buNone/>
            </a:pPr>
            <a:r>
              <a:rPr lang="it-IT" dirty="0"/>
              <a:t>•Organizzazione di iniziative di carattere musicale</a:t>
            </a:r>
          </a:p>
          <a:p>
            <a:pPr marL="0" indent="0">
              <a:buNone/>
            </a:pPr>
            <a:r>
              <a:rPr lang="it-IT" dirty="0"/>
              <a:t>•Collaborazioni all’interno e all’esterno degli Istituti </a:t>
            </a:r>
          </a:p>
          <a:p>
            <a:pPr marL="0" indent="0">
              <a:buNone/>
            </a:pPr>
            <a:r>
              <a:rPr lang="it-IT" dirty="0"/>
              <a:t>•Rapporti con il territorio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1423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1143000"/>
          </a:xfrm>
        </p:spPr>
        <p:txBody>
          <a:bodyPr>
            <a:normAutofit fontScale="90000"/>
          </a:bodyPr>
          <a:lstStyle/>
          <a:p>
            <a:r>
              <a:rPr lang="it-IT" dirty="0"/>
              <a:t>Incremento negli anni dei corsi ad indirizzo musicale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929751"/>
              </p:ext>
            </p:extLst>
          </p:nvPr>
        </p:nvGraphicFramePr>
        <p:xfrm>
          <a:off x="0" y="1628800"/>
          <a:ext cx="8604448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316526"/>
              </p:ext>
            </p:extLst>
          </p:nvPr>
        </p:nvGraphicFramePr>
        <p:xfrm>
          <a:off x="251520" y="404661"/>
          <a:ext cx="2448272" cy="4878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584176"/>
              </a:tblGrid>
              <a:tr h="693703">
                <a:tc>
                  <a:txBody>
                    <a:bodyPr/>
                    <a:lstStyle/>
                    <a:p>
                      <a:r>
                        <a:rPr lang="it-IT" dirty="0" smtClean="0"/>
                        <a:t>Anno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Numero scuole con </a:t>
                      </a:r>
                      <a:r>
                        <a:rPr lang="it-IT" smtClean="0"/>
                        <a:t>CIM attivati</a:t>
                      </a:r>
                      <a:endParaRPr lang="it-IT" dirty="0"/>
                    </a:p>
                  </a:txBody>
                  <a:tcPr/>
                </a:tc>
              </a:tr>
              <a:tr h="396402">
                <a:tc>
                  <a:txBody>
                    <a:bodyPr/>
                    <a:lstStyle/>
                    <a:p>
                      <a:r>
                        <a:rPr lang="it-IT" dirty="0" smtClean="0"/>
                        <a:t>1990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</a:tr>
              <a:tr h="396402">
                <a:tc>
                  <a:txBody>
                    <a:bodyPr/>
                    <a:lstStyle/>
                    <a:p>
                      <a:r>
                        <a:rPr lang="it-IT" dirty="0" smtClean="0"/>
                        <a:t>1991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</a:tr>
              <a:tr h="396402">
                <a:tc>
                  <a:txBody>
                    <a:bodyPr/>
                    <a:lstStyle/>
                    <a:p>
                      <a:r>
                        <a:rPr lang="it-IT" dirty="0" smtClean="0"/>
                        <a:t>1997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</a:tr>
              <a:tr h="396402">
                <a:tc>
                  <a:txBody>
                    <a:bodyPr/>
                    <a:lstStyle/>
                    <a:p>
                      <a:r>
                        <a:rPr lang="it-IT" dirty="0" smtClean="0"/>
                        <a:t>2003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</a:tr>
              <a:tr h="396402">
                <a:tc>
                  <a:txBody>
                    <a:bodyPr/>
                    <a:lstStyle/>
                    <a:p>
                      <a:r>
                        <a:rPr lang="it-IT" dirty="0" smtClean="0"/>
                        <a:t>2004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11</a:t>
                      </a:r>
                      <a:endParaRPr lang="it-IT" dirty="0"/>
                    </a:p>
                  </a:txBody>
                  <a:tcPr/>
                </a:tc>
              </a:tr>
              <a:tr h="396402">
                <a:tc>
                  <a:txBody>
                    <a:bodyPr/>
                    <a:lstStyle/>
                    <a:p>
                      <a:r>
                        <a:rPr lang="it-IT" dirty="0" smtClean="0"/>
                        <a:t>2005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14</a:t>
                      </a:r>
                      <a:endParaRPr lang="it-IT" dirty="0"/>
                    </a:p>
                  </a:txBody>
                  <a:tcPr/>
                </a:tc>
              </a:tr>
              <a:tr h="396402">
                <a:tc>
                  <a:txBody>
                    <a:bodyPr/>
                    <a:lstStyle/>
                    <a:p>
                      <a:r>
                        <a:rPr lang="it-IT" dirty="0" smtClean="0"/>
                        <a:t>2006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16</a:t>
                      </a:r>
                      <a:endParaRPr lang="it-IT" dirty="0"/>
                    </a:p>
                  </a:txBody>
                  <a:tcPr/>
                </a:tc>
              </a:tr>
              <a:tr h="396402">
                <a:tc>
                  <a:txBody>
                    <a:bodyPr/>
                    <a:lstStyle/>
                    <a:p>
                      <a:r>
                        <a:rPr lang="it-IT" dirty="0" smtClean="0"/>
                        <a:t>2007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18</a:t>
                      </a:r>
                      <a:endParaRPr lang="it-IT" dirty="0"/>
                    </a:p>
                  </a:txBody>
                  <a:tcPr/>
                </a:tc>
              </a:tr>
              <a:tr h="396402">
                <a:tc>
                  <a:txBody>
                    <a:bodyPr/>
                    <a:lstStyle/>
                    <a:p>
                      <a:r>
                        <a:rPr lang="it-IT" dirty="0" smtClean="0"/>
                        <a:t>2009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22</a:t>
                      </a:r>
                      <a:endParaRPr lang="it-IT" dirty="0"/>
                    </a:p>
                  </a:txBody>
                  <a:tcPr/>
                </a:tc>
              </a:tr>
              <a:tr h="396402">
                <a:tc>
                  <a:txBody>
                    <a:bodyPr/>
                    <a:lstStyle/>
                    <a:p>
                      <a:r>
                        <a:rPr lang="it-IT" dirty="0" smtClean="0"/>
                        <a:t>2012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23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45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Posizione dei docenti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707298"/>
              </p:ext>
            </p:extLst>
          </p:nvPr>
        </p:nvGraphicFramePr>
        <p:xfrm>
          <a:off x="457200" y="1600200"/>
          <a:ext cx="8229600" cy="2620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2218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Distribuzione degli strumenti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60426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3850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Presenza di un docente con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funzione </a:t>
            </a:r>
            <a:r>
              <a:rPr lang="it-IT" dirty="0"/>
              <a:t>di coordinamento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5535255"/>
              </p:ext>
            </p:extLst>
          </p:nvPr>
        </p:nvGraphicFramePr>
        <p:xfrm>
          <a:off x="457200" y="1600201"/>
          <a:ext cx="8229600" cy="2044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331640" y="3563724"/>
            <a:ext cx="3934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Tra i docenti coordinatori:</a:t>
            </a: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264907183"/>
              </p:ext>
            </p:extLst>
          </p:nvPr>
        </p:nvGraphicFramePr>
        <p:xfrm>
          <a:off x="467544" y="4293097"/>
          <a:ext cx="8280920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611560" y="6237312"/>
            <a:ext cx="6553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 7 scuole </a:t>
            </a:r>
            <a:r>
              <a:rPr lang="it-IT" dirty="0" err="1" smtClean="0"/>
              <a:t>ll</a:t>
            </a:r>
            <a:r>
              <a:rPr lang="it-IT" dirty="0" smtClean="0"/>
              <a:t> coordinamento è condiviso tra docenti di strumento e </a:t>
            </a:r>
          </a:p>
          <a:p>
            <a:r>
              <a:rPr lang="it-IT" dirty="0" smtClean="0"/>
              <a:t>docenti di educazione musicale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0367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Lezioni dell’indirizzo musicale </a:t>
            </a: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058902"/>
              </p:ext>
            </p:extLst>
          </p:nvPr>
        </p:nvGraphicFramePr>
        <p:xfrm>
          <a:off x="457200" y="1600201"/>
          <a:ext cx="8229600" cy="2116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1930200040"/>
              </p:ext>
            </p:extLst>
          </p:nvPr>
        </p:nvGraphicFramePr>
        <p:xfrm>
          <a:off x="755576" y="4077072"/>
          <a:ext cx="799288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275856" y="3743454"/>
            <a:ext cx="2927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Modalità didattica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733790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it-IT" dirty="0"/>
              <a:t>Presenza di attività coordinate 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493703"/>
              </p:ext>
            </p:extLst>
          </p:nvPr>
        </p:nvGraphicFramePr>
        <p:xfrm>
          <a:off x="1043608" y="980729"/>
          <a:ext cx="734481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3710151462"/>
              </p:ext>
            </p:extLst>
          </p:nvPr>
        </p:nvGraphicFramePr>
        <p:xfrm>
          <a:off x="827584" y="3526269"/>
          <a:ext cx="7632848" cy="2639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538092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620</TotalTime>
  <Words>402</Words>
  <Application>Microsoft Office PowerPoint</Application>
  <PresentationFormat>Presentazione su schermo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Questionario Informativo sulle scuole medie ad indirizzo musicale della provincia di Verona</vt:lpstr>
      <vt:lpstr>Metodologia di indagine </vt:lpstr>
      <vt:lpstr>Obiettivi dell’indagine</vt:lpstr>
      <vt:lpstr>Incremento negli anni dei corsi ad indirizzo musicale</vt:lpstr>
      <vt:lpstr>Posizione dei docenti</vt:lpstr>
      <vt:lpstr>Distribuzione degli strumenti</vt:lpstr>
      <vt:lpstr>Presenza di un docente con  funzione di coordinamento</vt:lpstr>
      <vt:lpstr>Lezioni dell’indirizzo musicale </vt:lpstr>
      <vt:lpstr>Presenza di attività coordinate </vt:lpstr>
      <vt:lpstr>Presenza di attività di musica d’insieme</vt:lpstr>
      <vt:lpstr>Programmazione di attività musicali con altri settori dell’Istituto e con esterni</vt:lpstr>
      <vt:lpstr>Presenza di altre iniziative di carattere musicale oltre al corso ad indirizzo</vt:lpstr>
      <vt:lpstr>Organizzazione di esibizioni pubbliche Presente in tutte le scuole</vt:lpstr>
      <vt:lpstr>Programmazione di iniziative musicali extra-didattiche</vt:lpstr>
      <vt:lpstr>Rapporti con Istituzioni del territorio</vt:lpstr>
      <vt:lpstr>Ambiti dell’attività di coordinamento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Questionario Informativo sulle scuole medie ad indirizzo musicale della provincia di Verona</dc:title>
  <dc:creator>Carla</dc:creator>
  <cp:lastModifiedBy>Carla</cp:lastModifiedBy>
  <cp:revision>70</cp:revision>
  <dcterms:created xsi:type="dcterms:W3CDTF">2013-04-15T20:15:58Z</dcterms:created>
  <dcterms:modified xsi:type="dcterms:W3CDTF">2013-04-21T08:43:36Z</dcterms:modified>
</cp:coreProperties>
</file>